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"/>
  </p:notesMasterIdLst>
  <p:sldIdLst>
    <p:sldId id="256" r:id="rId2"/>
    <p:sldId id="257" r:id="rId3"/>
  </p:sldIdLst>
  <p:sldSz cx="16256000" cy="9144000"/>
  <p:notesSz cx="6858000" cy="9144000"/>
  <p:embeddedFontLst>
    <p:embeddedFont>
      <p:font typeface="Oswald" panose="020B0604020202020204" charset="0"/>
      <p:regular r:id="rId5"/>
      <p:bold r:id="rId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942" y="60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jp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43e8d0faf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843e8d0faf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54147" y="1323689"/>
            <a:ext cx="15147378" cy="364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54133" y="5038444"/>
            <a:ext cx="15147378" cy="14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54133" y="1966444"/>
            <a:ext cx="15147378" cy="34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1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1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1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1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1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1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1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1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1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54133" y="5603956"/>
            <a:ext cx="15147378" cy="23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33" lvl="0" indent="-342925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66" lvl="1" indent="-317523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99" lvl="2" indent="-317523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931" lvl="3" indent="-31752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164" lvl="4" indent="-317523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397" lvl="5" indent="-317523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630" lvl="6" indent="-31752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862" lvl="7" indent="-317523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5095" lvl="8" indent="-317523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54133" y="3823733"/>
            <a:ext cx="15147378" cy="14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54133" y="791156"/>
            <a:ext cx="15147378" cy="1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54133" y="2048844"/>
            <a:ext cx="15147378" cy="60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33" lvl="0" indent="-342925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66" lvl="1" indent="-317523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99" lvl="2" indent="-317523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931" lvl="3" indent="-31752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164" lvl="4" indent="-317523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397" lvl="5" indent="-317523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630" lvl="6" indent="-31752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862" lvl="7" indent="-317523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5095" lvl="8" indent="-317523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54133" y="791156"/>
            <a:ext cx="15147378" cy="1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54133" y="2048844"/>
            <a:ext cx="7111111" cy="60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33" lvl="0" indent="-3175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66" lvl="1" indent="-304822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99" lvl="2" indent="-304822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931" lvl="3" indent="-304822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164" lvl="4" indent="-304822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397" lvl="5" indent="-304822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630" lvl="6" indent="-304822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862" lvl="7" indent="-304822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5095" lvl="8" indent="-304822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8590933" y="2048844"/>
            <a:ext cx="7111111" cy="60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33" lvl="0" indent="-3175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66" lvl="1" indent="-304822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99" lvl="2" indent="-304822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931" lvl="3" indent="-304822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164" lvl="4" indent="-304822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397" lvl="5" indent="-304822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630" lvl="6" indent="-304822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862" lvl="7" indent="-304822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5095" lvl="8" indent="-304822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54133" y="791156"/>
            <a:ext cx="15147378" cy="1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54133" y="987733"/>
            <a:ext cx="4992000" cy="13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54133" y="2470400"/>
            <a:ext cx="4992000" cy="56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33" lvl="0" indent="-304822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66" lvl="1" indent="-304822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99" lvl="2" indent="-304822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931" lvl="3" indent="-304822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164" lvl="4" indent="-304822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397" lvl="5" indent="-304822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630" lvl="6" indent="-304822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862" lvl="7" indent="-304822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5095" lvl="8" indent="-304822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71557" y="800267"/>
            <a:ext cx="11320178" cy="72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8128000" y="-222"/>
            <a:ext cx="8128000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72000" y="2192311"/>
            <a:ext cx="7191467" cy="26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72000" y="4983244"/>
            <a:ext cx="7191467" cy="21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781333" y="1287244"/>
            <a:ext cx="6820978" cy="6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33" lvl="0" indent="-342925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66" lvl="1" indent="-317523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99" lvl="2" indent="-317523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931" lvl="3" indent="-31752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164" lvl="4" indent="-317523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397" lvl="5" indent="-317523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630" lvl="6" indent="-31752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862" lvl="7" indent="-317523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5095" lvl="8" indent="-317523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54134" y="7521022"/>
            <a:ext cx="10664533" cy="10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33" lvl="0" indent="-22861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54133" y="791156"/>
            <a:ext cx="15147378" cy="10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54133" y="2048844"/>
            <a:ext cx="15147378" cy="60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5062147" y="8290163"/>
            <a:ext cx="975644" cy="6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59026" y="62250"/>
            <a:ext cx="7968523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200" dirty="0">
                <a:solidFill>
                  <a:srgbClr val="E69138"/>
                </a:solidFill>
                <a:latin typeface="Oswald"/>
                <a:ea typeface="Oswald"/>
                <a:cs typeface="Oswald"/>
                <a:sym typeface="Oswald"/>
              </a:rPr>
              <a:t>Thinkathon </a:t>
            </a:r>
            <a:endParaRPr sz="3200" dirty="0">
              <a:solidFill>
                <a:srgbClr val="E69138"/>
              </a:solidFill>
              <a:latin typeface="Oswald"/>
              <a:ea typeface="Oswald"/>
              <a:cs typeface="Oswald"/>
              <a:sym typeface="Oswald"/>
            </a:endParaRPr>
          </a:p>
          <a:p>
            <a:r>
              <a:rPr lang="en" sz="3200" dirty="0">
                <a:solidFill>
                  <a:srgbClr val="E69138"/>
                </a:solidFill>
                <a:latin typeface="Oswald"/>
                <a:ea typeface="Oswald"/>
                <a:cs typeface="Oswald"/>
                <a:sym typeface="Oswald"/>
              </a:rPr>
              <a:t>April 27,2020</a:t>
            </a:r>
            <a:endParaRPr sz="3200" dirty="0">
              <a:solidFill>
                <a:srgbClr val="E69138"/>
              </a:solidFill>
              <a:latin typeface="Oswald"/>
              <a:ea typeface="Oswald"/>
              <a:cs typeface="Oswald"/>
              <a:sym typeface="Oswald"/>
            </a:endParaRPr>
          </a:p>
          <a:p>
            <a:endParaRPr sz="3200" b="1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12278874" y="139987"/>
            <a:ext cx="3481751" cy="918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2000" b="1" dirty="0"/>
              <a:t>Name: Raksham Tiwari</a:t>
            </a:r>
            <a:endParaRPr sz="2000" b="1" dirty="0"/>
          </a:p>
          <a:p>
            <a:pPr>
              <a:buClr>
                <a:schemeClr val="dk1"/>
              </a:buClr>
              <a:buSzPts val="1100"/>
            </a:pPr>
            <a:r>
              <a:rPr lang="en" sz="2000" b="1" dirty="0"/>
              <a:t>Roll no. : B18BB028</a:t>
            </a:r>
            <a:endParaRPr sz="2000" dirty="0"/>
          </a:p>
        </p:txBody>
      </p:sp>
      <p:sp>
        <p:nvSpPr>
          <p:cNvPr id="56" name="Google Shape;56;p13"/>
          <p:cNvSpPr txBox="1"/>
          <p:nvPr/>
        </p:nvSpPr>
        <p:spPr>
          <a:xfrm>
            <a:off x="1090101" y="1403344"/>
            <a:ext cx="4818099" cy="5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600" b="1" dirty="0"/>
              <a:t>Problem Statement</a:t>
            </a:r>
            <a:endParaRPr sz="3600" b="1" dirty="0"/>
          </a:p>
        </p:txBody>
      </p:sp>
      <p:sp>
        <p:nvSpPr>
          <p:cNvPr id="57" name="Google Shape;57;p13"/>
          <p:cNvSpPr txBox="1"/>
          <p:nvPr/>
        </p:nvSpPr>
        <p:spPr>
          <a:xfrm>
            <a:off x="705494" y="2295204"/>
            <a:ext cx="8127374" cy="3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33" indent="-336574">
              <a:lnSpc>
                <a:spcPct val="115000"/>
              </a:lnSpc>
              <a:spcBef>
                <a:spcPts val="1000"/>
              </a:spcBef>
              <a:buSzPts val="1700"/>
              <a:buChar char="●"/>
            </a:pPr>
            <a:r>
              <a:rPr lang="en" sz="2400" dirty="0"/>
              <a:t>35 thousand Americans are dying every year due to </a:t>
            </a:r>
            <a:r>
              <a:rPr lang="en" sz="2400" b="1" dirty="0"/>
              <a:t>Antibiotic Resistance</a:t>
            </a:r>
            <a:endParaRPr sz="2400" b="1" dirty="0"/>
          </a:p>
          <a:p>
            <a:pPr marL="457233" indent="-336574">
              <a:lnSpc>
                <a:spcPct val="115000"/>
              </a:lnSpc>
              <a:spcBef>
                <a:spcPts val="1000"/>
              </a:spcBef>
              <a:buSzPts val="1700"/>
              <a:buChar char="●"/>
            </a:pPr>
            <a:r>
              <a:rPr lang="en" sz="2400" b="1" dirty="0"/>
              <a:t>Phage therapy</a:t>
            </a:r>
            <a:r>
              <a:rPr lang="en" sz="2400" dirty="0"/>
              <a:t> helps lysing specific bacteria</a:t>
            </a:r>
            <a:endParaRPr sz="2400" dirty="0"/>
          </a:p>
          <a:p>
            <a:pPr marL="457233" indent="-336574">
              <a:lnSpc>
                <a:spcPct val="115000"/>
              </a:lnSpc>
              <a:spcBef>
                <a:spcPts val="1000"/>
              </a:spcBef>
              <a:buSzPts val="1700"/>
              <a:buChar char="●"/>
            </a:pPr>
            <a:r>
              <a:rPr lang="en" sz="2400" dirty="0"/>
              <a:t>Bacterial Defense may lead to </a:t>
            </a:r>
            <a:r>
              <a:rPr lang="en" sz="2400" b="1" dirty="0"/>
              <a:t>Phage Resistance</a:t>
            </a:r>
            <a:endParaRPr sz="2400" b="1" dirty="0"/>
          </a:p>
          <a:p>
            <a:pPr marL="457233" indent="-336574">
              <a:lnSpc>
                <a:spcPct val="115000"/>
              </a:lnSpc>
              <a:spcBef>
                <a:spcPts val="1000"/>
              </a:spcBef>
              <a:buSzPts val="1700"/>
              <a:buChar char="●"/>
            </a:pPr>
            <a:r>
              <a:rPr lang="en" sz="2400" dirty="0"/>
              <a:t>Thus addressing the problem of </a:t>
            </a:r>
            <a:r>
              <a:rPr lang="en" sz="2400" b="1" i="1" dirty="0"/>
              <a:t>Antibiotic resistance with an advanced phage therapy</a:t>
            </a:r>
            <a:endParaRPr sz="2400" b="1" i="1" dirty="0"/>
          </a:p>
          <a:p>
            <a:pPr marL="457233">
              <a:lnSpc>
                <a:spcPct val="115000"/>
              </a:lnSpc>
              <a:spcBef>
                <a:spcPts val="1000"/>
              </a:spcBef>
            </a:pPr>
            <a:endParaRPr sz="2400" dirty="0"/>
          </a:p>
        </p:txBody>
      </p:sp>
      <p:sp>
        <p:nvSpPr>
          <p:cNvPr id="58" name="Google Shape;58;p13"/>
          <p:cNvSpPr txBox="1"/>
          <p:nvPr/>
        </p:nvSpPr>
        <p:spPr>
          <a:xfrm>
            <a:off x="1207120" y="5955626"/>
            <a:ext cx="354418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600" b="1" dirty="0"/>
              <a:t>My approach</a:t>
            </a:r>
            <a:endParaRPr sz="3600" b="1" dirty="0"/>
          </a:p>
        </p:txBody>
      </p:sp>
      <p:sp>
        <p:nvSpPr>
          <p:cNvPr id="59" name="Google Shape;59;p13"/>
          <p:cNvSpPr txBox="1"/>
          <p:nvPr/>
        </p:nvSpPr>
        <p:spPr>
          <a:xfrm>
            <a:off x="1090101" y="6679096"/>
            <a:ext cx="7358160" cy="2007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33" indent="-336574">
              <a:lnSpc>
                <a:spcPct val="115000"/>
              </a:lnSpc>
              <a:spcBef>
                <a:spcPts val="1000"/>
              </a:spcBef>
              <a:buSzPts val="1700"/>
              <a:buChar char="●"/>
            </a:pPr>
            <a:r>
              <a:rPr lang="en" sz="2400" dirty="0"/>
              <a:t>Constructing an operon</a:t>
            </a:r>
            <a:endParaRPr sz="2400" dirty="0"/>
          </a:p>
          <a:p>
            <a:pPr marL="457233" indent="-336574">
              <a:lnSpc>
                <a:spcPct val="115000"/>
              </a:lnSpc>
              <a:spcBef>
                <a:spcPts val="1000"/>
              </a:spcBef>
              <a:buSzPts val="1700"/>
              <a:buChar char="●"/>
            </a:pPr>
            <a:r>
              <a:rPr lang="en" sz="2400" dirty="0"/>
              <a:t>Replacing</a:t>
            </a:r>
            <a:r>
              <a:rPr lang="en" sz="2400" b="1" dirty="0"/>
              <a:t> genes for lysogeny</a:t>
            </a:r>
            <a:r>
              <a:rPr lang="en" sz="2400" dirty="0"/>
              <a:t> with </a:t>
            </a:r>
            <a:r>
              <a:rPr lang="en" sz="2400" b="1" dirty="0"/>
              <a:t>operon</a:t>
            </a:r>
            <a:endParaRPr sz="2400" b="1" dirty="0"/>
          </a:p>
          <a:p>
            <a:pPr marL="457233" indent="-336574">
              <a:lnSpc>
                <a:spcPct val="115000"/>
              </a:lnSpc>
              <a:spcBef>
                <a:spcPts val="1000"/>
              </a:spcBef>
              <a:buSzPts val="1700"/>
              <a:buChar char="●"/>
            </a:pPr>
            <a:r>
              <a:rPr lang="en" sz="2400" b="1" dirty="0"/>
              <a:t>Confirmation</a:t>
            </a:r>
            <a:r>
              <a:rPr lang="en" sz="2400" dirty="0"/>
              <a:t> of </a:t>
            </a:r>
            <a:r>
              <a:rPr lang="en" sz="2400" b="1" dirty="0"/>
              <a:t>Enzyme Activity</a:t>
            </a:r>
            <a:endParaRPr sz="2400" b="1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575FCE3-585D-4F7A-86BD-2958095627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7449" y="8242852"/>
            <a:ext cx="609600" cy="6096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AFD270B-1982-4F0B-867E-F13B100D33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4365" y="1362850"/>
            <a:ext cx="7312365" cy="7781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828"/>
    </mc:Choice>
    <mc:Fallback>
      <p:transition spd="slow" advTm="255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45827" y="2763085"/>
            <a:ext cx="7138076" cy="4273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887392" y="152400"/>
            <a:ext cx="4941791" cy="221634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 txBox="1"/>
          <p:nvPr/>
        </p:nvSpPr>
        <p:spPr>
          <a:xfrm>
            <a:off x="6968700" y="-15250"/>
            <a:ext cx="2104200" cy="7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u="sng">
                <a:solidFill>
                  <a:srgbClr val="434343"/>
                </a:solidFill>
              </a:rPr>
              <a:t>Methodology</a:t>
            </a:r>
            <a:endParaRPr sz="2400" u="sng">
              <a:solidFill>
                <a:srgbClr val="434343"/>
              </a:solidFill>
            </a:endParaRPr>
          </a:p>
        </p:txBody>
      </p:sp>
      <p:sp>
        <p:nvSpPr>
          <p:cNvPr id="123" name="Google Shape;123;p14"/>
          <p:cNvSpPr txBox="1"/>
          <p:nvPr/>
        </p:nvSpPr>
        <p:spPr>
          <a:xfrm>
            <a:off x="815009" y="1471906"/>
            <a:ext cx="8030817" cy="2070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" sz="2400" dirty="0"/>
              <a:t>1. </a:t>
            </a:r>
            <a:r>
              <a:rPr lang="en" sz="2400" b="1" dirty="0"/>
              <a:t>Selection of Enzyme</a:t>
            </a:r>
            <a:r>
              <a:rPr lang="en" sz="2400" dirty="0"/>
              <a:t> and construction of operon </a:t>
            </a:r>
            <a:endParaRPr sz="2400" dirty="0"/>
          </a:p>
          <a:p>
            <a:pPr>
              <a:lnSpc>
                <a:spcPct val="115000"/>
              </a:lnSpc>
              <a:spcBef>
                <a:spcPts val="1000"/>
              </a:spcBef>
            </a:pPr>
            <a:r>
              <a:rPr lang="en" sz="2400" dirty="0"/>
              <a:t>2. </a:t>
            </a:r>
            <a:r>
              <a:rPr lang="en" sz="2400" b="1" dirty="0"/>
              <a:t>Recombinant plasmid</a:t>
            </a:r>
            <a:r>
              <a:rPr lang="en" sz="2400" dirty="0"/>
              <a:t> is made with </a:t>
            </a:r>
            <a:r>
              <a:rPr lang="en" sz="2400" i="1" dirty="0"/>
              <a:t>replacement of lysogenic genes </a:t>
            </a:r>
            <a:r>
              <a:rPr lang="en" sz="2400" dirty="0"/>
              <a:t>with newly made operon </a:t>
            </a:r>
            <a:endParaRPr sz="2400" dirty="0"/>
          </a:p>
          <a:p>
            <a:pPr>
              <a:lnSpc>
                <a:spcPct val="115000"/>
              </a:lnSpc>
              <a:spcBef>
                <a:spcPts val="1000"/>
              </a:spcBef>
              <a:buClr>
                <a:schemeClr val="dk1"/>
              </a:buClr>
              <a:buSzPts val="1100"/>
            </a:pPr>
            <a:endParaRPr sz="2400" dirty="0"/>
          </a:p>
          <a:p>
            <a:pPr>
              <a:lnSpc>
                <a:spcPct val="115000"/>
              </a:lnSpc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-IN" sz="3600" b="1" dirty="0">
                <a:solidFill>
                  <a:schemeClr val="dk1"/>
                </a:solidFill>
              </a:rPr>
              <a:t>Confirming the enzyme activity</a:t>
            </a:r>
          </a:p>
          <a:p>
            <a:pPr>
              <a:lnSpc>
                <a:spcPct val="115000"/>
              </a:lnSpc>
              <a:spcBef>
                <a:spcPts val="1000"/>
              </a:spcBef>
              <a:buClr>
                <a:schemeClr val="dk1"/>
              </a:buClr>
              <a:buSzPts val="1100"/>
            </a:pPr>
            <a:endParaRPr sz="2400" dirty="0"/>
          </a:p>
        </p:txBody>
      </p:sp>
      <p:sp>
        <p:nvSpPr>
          <p:cNvPr id="124" name="Google Shape;124;p14"/>
          <p:cNvSpPr txBox="1"/>
          <p:nvPr/>
        </p:nvSpPr>
        <p:spPr>
          <a:xfrm>
            <a:off x="610851" y="4480203"/>
            <a:ext cx="7964188" cy="3536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1000"/>
              </a:spcBef>
              <a:buClr>
                <a:schemeClr val="dk1"/>
              </a:buClr>
              <a:buSzPts val="1100"/>
            </a:pPr>
            <a:r>
              <a:rPr lang="en" sz="2400" dirty="0">
                <a:solidFill>
                  <a:schemeClr val="dk1"/>
                </a:solidFill>
              </a:rPr>
              <a:t>The solution is transferred to a filter paper disc.</a:t>
            </a:r>
            <a:endParaRPr sz="2400" dirty="0">
              <a:solidFill>
                <a:schemeClr val="dk1"/>
              </a:solidFill>
            </a:endParaRPr>
          </a:p>
          <a:p>
            <a:pPr marL="457233" indent="-330224">
              <a:spcBef>
                <a:spcPts val="1000"/>
              </a:spcBef>
              <a:buClr>
                <a:schemeClr val="dk1"/>
              </a:buClr>
              <a:buSzPts val="1600"/>
              <a:buChar char="●"/>
            </a:pPr>
            <a:r>
              <a:rPr lang="en" sz="2400" dirty="0">
                <a:solidFill>
                  <a:schemeClr val="dk1"/>
                </a:solidFill>
              </a:rPr>
              <a:t>  </a:t>
            </a:r>
            <a:r>
              <a:rPr lang="en" sz="2400" b="1" dirty="0">
                <a:solidFill>
                  <a:schemeClr val="dk1"/>
                </a:solidFill>
              </a:rPr>
              <a:t>Zones of inhibition</a:t>
            </a:r>
            <a:r>
              <a:rPr lang="en" sz="2400" dirty="0">
                <a:solidFill>
                  <a:schemeClr val="dk1"/>
                </a:solidFill>
              </a:rPr>
              <a:t> resulted from </a:t>
            </a:r>
            <a:r>
              <a:rPr lang="en" sz="2400" b="1" dirty="0">
                <a:solidFill>
                  <a:schemeClr val="dk1"/>
                </a:solidFill>
              </a:rPr>
              <a:t>Disc Diffusion method</a:t>
            </a:r>
            <a:r>
              <a:rPr lang="en" sz="2400" dirty="0">
                <a:solidFill>
                  <a:schemeClr val="dk1"/>
                </a:solidFill>
              </a:rPr>
              <a:t> </a:t>
            </a:r>
            <a:endParaRPr sz="2400" dirty="0">
              <a:solidFill>
                <a:schemeClr val="dk1"/>
              </a:solidFill>
            </a:endParaRPr>
          </a:p>
          <a:p>
            <a:pPr marL="457233" indent="-330224">
              <a:buClr>
                <a:schemeClr val="dk1"/>
              </a:buClr>
              <a:buSzPts val="1600"/>
              <a:buChar char="●"/>
            </a:pPr>
            <a:r>
              <a:rPr lang="en" sz="2400" b="1" dirty="0">
                <a:solidFill>
                  <a:schemeClr val="dk1"/>
                </a:solidFill>
              </a:rPr>
              <a:t>Protein separation</a:t>
            </a:r>
            <a:r>
              <a:rPr lang="en" sz="2400" dirty="0">
                <a:solidFill>
                  <a:schemeClr val="dk1"/>
                </a:solidFill>
              </a:rPr>
              <a:t> (from zones of inhibition) by </a:t>
            </a:r>
            <a:r>
              <a:rPr lang="en" sz="2400" b="1" dirty="0">
                <a:solidFill>
                  <a:schemeClr val="dk1"/>
                </a:solidFill>
              </a:rPr>
              <a:t>SDS PAGE</a:t>
            </a:r>
            <a:endParaRPr sz="2400" b="1" dirty="0">
              <a:solidFill>
                <a:schemeClr val="dk1"/>
              </a:solidFill>
            </a:endParaRPr>
          </a:p>
          <a:p>
            <a:pPr marL="457233" indent="-330224">
              <a:buClr>
                <a:schemeClr val="dk1"/>
              </a:buClr>
              <a:buSzPts val="1600"/>
              <a:buChar char="●"/>
            </a:pPr>
            <a:r>
              <a:rPr lang="en" sz="2400" b="1" dirty="0">
                <a:solidFill>
                  <a:schemeClr val="dk1"/>
                </a:solidFill>
              </a:rPr>
              <a:t> Antibodies</a:t>
            </a:r>
            <a:r>
              <a:rPr lang="en" sz="2400" dirty="0">
                <a:solidFill>
                  <a:schemeClr val="dk1"/>
                </a:solidFill>
              </a:rPr>
              <a:t> with specific markers are then used for the </a:t>
            </a:r>
            <a:r>
              <a:rPr lang="en" sz="2400" b="1" dirty="0">
                <a:solidFill>
                  <a:schemeClr val="dk1"/>
                </a:solidFill>
              </a:rPr>
              <a:t>identification </a:t>
            </a:r>
            <a:r>
              <a:rPr lang="en" sz="2400" dirty="0">
                <a:solidFill>
                  <a:schemeClr val="dk1"/>
                </a:solidFill>
              </a:rPr>
              <a:t>of desired </a:t>
            </a:r>
            <a:r>
              <a:rPr lang="en" sz="2400" b="1" dirty="0">
                <a:solidFill>
                  <a:schemeClr val="dk1"/>
                </a:solidFill>
              </a:rPr>
              <a:t>proteins</a:t>
            </a:r>
            <a:r>
              <a:rPr lang="en" sz="2400" dirty="0">
                <a:solidFill>
                  <a:schemeClr val="dk1"/>
                </a:solidFill>
              </a:rPr>
              <a:t>.</a:t>
            </a:r>
            <a:endParaRPr sz="2400" dirty="0"/>
          </a:p>
        </p:txBody>
      </p:sp>
      <p:sp>
        <p:nvSpPr>
          <p:cNvPr id="137" name="Google Shape;137;p14"/>
          <p:cNvSpPr txBox="1"/>
          <p:nvPr/>
        </p:nvSpPr>
        <p:spPr>
          <a:xfrm>
            <a:off x="4614450" y="7745825"/>
            <a:ext cx="570900" cy="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800" b="1" dirty="0"/>
              <a:t>Start Codon 1</a:t>
            </a:r>
            <a:endParaRPr sz="800" b="1" dirty="0"/>
          </a:p>
        </p:txBody>
      </p:sp>
      <p:sp>
        <p:nvSpPr>
          <p:cNvPr id="154" name="Google Shape;154;p14"/>
          <p:cNvSpPr txBox="1"/>
          <p:nvPr/>
        </p:nvSpPr>
        <p:spPr>
          <a:xfrm>
            <a:off x="815009" y="649255"/>
            <a:ext cx="7312991" cy="87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600" b="1" dirty="0"/>
              <a:t>Recombinant DNA Formation</a:t>
            </a:r>
            <a:endParaRPr sz="3600" b="1" dirty="0"/>
          </a:p>
        </p:txBody>
      </p:sp>
      <p:sp>
        <p:nvSpPr>
          <p:cNvPr id="155" name="Google Shape;155;p14"/>
          <p:cNvSpPr txBox="1"/>
          <p:nvPr/>
        </p:nvSpPr>
        <p:spPr>
          <a:xfrm>
            <a:off x="7092066" y="8629514"/>
            <a:ext cx="1980834" cy="514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u="sng" dirty="0"/>
              <a:t>Operon construct</a:t>
            </a:r>
            <a:endParaRPr sz="1800" u="sng" dirty="0"/>
          </a:p>
        </p:txBody>
      </p:sp>
      <p:sp>
        <p:nvSpPr>
          <p:cNvPr id="156" name="Google Shape;156;p14"/>
          <p:cNvSpPr txBox="1"/>
          <p:nvPr/>
        </p:nvSpPr>
        <p:spPr>
          <a:xfrm>
            <a:off x="10238029" y="6551044"/>
            <a:ext cx="4165273" cy="803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     </a:t>
            </a:r>
            <a:r>
              <a:rPr lang="en" sz="2000" u="sng" dirty="0"/>
              <a:t>Use of </a:t>
            </a:r>
            <a:r>
              <a:rPr lang="en-IN" sz="2000" u="sng" dirty="0"/>
              <a:t>Western Blotting</a:t>
            </a:r>
          </a:p>
        </p:txBody>
      </p:sp>
      <p:sp>
        <p:nvSpPr>
          <p:cNvPr id="157" name="Google Shape;157;p14"/>
          <p:cNvSpPr txBox="1"/>
          <p:nvPr/>
        </p:nvSpPr>
        <p:spPr>
          <a:xfrm>
            <a:off x="11129639" y="2268754"/>
            <a:ext cx="2626118" cy="377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u="sng" dirty="0"/>
              <a:t>Disc Diffusion Method</a:t>
            </a:r>
            <a:endParaRPr sz="1800" u="sng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0DC6351-284F-491E-9DDD-A79EF72190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584557" y="62600"/>
            <a:ext cx="6096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5BF00D-FBA3-4B60-B131-B5B73BD5AF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0475" y="7430652"/>
            <a:ext cx="15643428" cy="1338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409"/>
    </mc:Choice>
    <mc:Fallback>
      <p:transition spd="slow" advTm="207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155</Words>
  <Application>Microsoft Office PowerPoint</Application>
  <PresentationFormat>Custom</PresentationFormat>
  <Paragraphs>27</Paragraphs>
  <Slides>2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Oswald</vt:lpstr>
      <vt:lpstr>Simple Light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tiwari.5@outlook.com</cp:lastModifiedBy>
  <cp:revision>7</cp:revision>
  <dcterms:modified xsi:type="dcterms:W3CDTF">2020-04-28T15:54:01Z</dcterms:modified>
</cp:coreProperties>
</file>